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1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A4661-F7E3-430C-8EE5-02252C5557E2}" type="datetimeFigureOut">
              <a:rPr kumimoji="1" lang="ja-JP" altLang="en-US" smtClean="0"/>
              <a:t>2020/11/19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5B1DC4-D698-47B9-AE24-D1577E94EF0B}" type="slidenum">
              <a:rPr kumimoji="1" lang="ja-JP" altLang="en-US" smtClean="0"/>
              <a:t>‹#›</a:t>
            </a:fld>
            <a:endParaRPr kumimoji="1" lang="ja-JP" altLang="en-US"/>
          </a:p>
        </p:txBody>
      </p:sp>
    </p:spTree>
    <p:extLst>
      <p:ext uri="{BB962C8B-B14F-4D97-AF65-F5344CB8AC3E}">
        <p14:creationId xmlns:p14="http://schemas.microsoft.com/office/powerpoint/2010/main" val="19087929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65B1DC4-D698-47B9-AE24-D1577E94EF0B}" type="slidenum">
              <a:rPr kumimoji="1" lang="ja-JP" altLang="en-US" smtClean="0"/>
              <a:t>1</a:t>
            </a:fld>
            <a:endParaRPr kumimoji="1" lang="ja-JP" altLang="en-US"/>
          </a:p>
        </p:txBody>
      </p:sp>
    </p:spTree>
    <p:extLst>
      <p:ext uri="{BB962C8B-B14F-4D97-AF65-F5344CB8AC3E}">
        <p14:creationId xmlns:p14="http://schemas.microsoft.com/office/powerpoint/2010/main" val="735503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200651-3DFF-44B9-8BBA-FDA0C730DF1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5715A12-E759-4DD2-85E9-C7A278FF8656}"/>
              </a:ext>
            </a:extLst>
          </p:cNvPr>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2" indent="0" algn="ctr">
              <a:buNone/>
              <a:defRPr sz="1801"/>
            </a:lvl3pPr>
            <a:lvl4pPr marL="1371635" indent="0" algn="ctr">
              <a:buNone/>
              <a:defRPr sz="1600"/>
            </a:lvl4pPr>
            <a:lvl5pPr marL="1828846" indent="0" algn="ctr">
              <a:buNone/>
              <a:defRPr sz="1600"/>
            </a:lvl5pPr>
            <a:lvl6pPr marL="2286057" indent="0" algn="ctr">
              <a:buNone/>
              <a:defRPr sz="1600"/>
            </a:lvl6pPr>
            <a:lvl7pPr marL="2743268" indent="0" algn="ctr">
              <a:buNone/>
              <a:defRPr sz="1600"/>
            </a:lvl7pPr>
            <a:lvl8pPr marL="3200481" indent="0" algn="ctr">
              <a:buNone/>
              <a:defRPr sz="1600"/>
            </a:lvl8pPr>
            <a:lvl9pPr marL="3657692"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F51152D-F2B0-423C-9215-F9A1A3CD9CE5}"/>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35987C81-3920-4A92-91AF-B4A7006909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7605960-AA26-4209-8689-D95F286B5E88}"/>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102564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0586EF-8C9A-4108-9E20-8E5B3375AFA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5BFFEA-3729-418C-8042-69D3CAF57B8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686548A-A0A0-4AFA-A76D-5ED315AF0CBC}"/>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C1C54A70-4225-4BFB-93DE-26934AED7E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48736E-D3B0-46EA-8D1B-E9C708BD332D}"/>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455063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03329C-507C-404E-8BF2-C3693676196F}"/>
              </a:ext>
            </a:extLst>
          </p:cNvPr>
          <p:cNvSpPr>
            <a:spLocks noGrp="1"/>
          </p:cNvSpPr>
          <p:nvPr>
            <p:ph type="title" orient="vert"/>
          </p:nvPr>
        </p:nvSpPr>
        <p:spPr>
          <a:xfrm>
            <a:off x="8724899"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E103E7-1679-4EB4-9088-AAF01E8BD79C}"/>
              </a:ext>
            </a:extLst>
          </p:cNvPr>
          <p:cNvSpPr>
            <a:spLocks noGrp="1"/>
          </p:cNvSpPr>
          <p:nvPr>
            <p:ph type="body" orient="vert" idx="1"/>
          </p:nvPr>
        </p:nvSpPr>
        <p:spPr>
          <a:xfrm>
            <a:off x="838199"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327FDE-0DDD-4F2E-8232-EED3CA177B73}"/>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E8ACB0F8-6FDF-4136-A656-6158E2C448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FB00B7-FDC1-42A9-A706-19FB163FC58E}"/>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133005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FC2AA0-94D2-476F-9E9A-8D102BF4BAC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F6D576-E5B4-4DC8-BA0B-3F7A30DEA4A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46D4894-BC60-4783-AB03-A9E185663A7B}"/>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063EDFEA-FA2C-4EE7-85F3-35EE472557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9C806F-7203-45E8-AAF3-AD2E55396BF3}"/>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2289896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46BFD0-31D5-4FEB-8E14-C06B1E0EEAD3}"/>
              </a:ext>
            </a:extLst>
          </p:cNvPr>
          <p:cNvSpPr>
            <a:spLocks noGrp="1"/>
          </p:cNvSpPr>
          <p:nvPr>
            <p:ph type="title"/>
          </p:nvPr>
        </p:nvSpPr>
        <p:spPr>
          <a:xfrm>
            <a:off x="831853"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11CBACB-AC66-4609-9A61-E267564D94EC}"/>
              </a:ext>
            </a:extLst>
          </p:cNvPr>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2" indent="0">
              <a:buNone/>
              <a:defRPr sz="1801">
                <a:solidFill>
                  <a:schemeClr val="tx1">
                    <a:tint val="75000"/>
                  </a:schemeClr>
                </a:solidFill>
              </a:defRPr>
            </a:lvl3pPr>
            <a:lvl4pPr marL="1371635"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1"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D95EF1C-0F0F-4769-9AA5-58D4E0E276C8}"/>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EC773D69-F480-4F43-BABA-AE122D53424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13235-E3E4-4921-BC04-2CFCF17484DC}"/>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4237028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DD6353-E13B-45D4-B74C-B5B07E2275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F672CF-2DB3-43D4-9C70-C9E9F7B817DA}"/>
              </a:ext>
            </a:extLst>
          </p:cNvPr>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EE2DAF9-0A37-4153-A3A1-0938B858D8C4}"/>
              </a:ext>
            </a:extLst>
          </p:cNvPr>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85204BE-5E3F-4138-84CB-91C8E252542B}"/>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6" name="フッター プレースホルダー 5">
            <a:extLst>
              <a:ext uri="{FF2B5EF4-FFF2-40B4-BE49-F238E27FC236}">
                <a16:creationId xmlns:a16="http://schemas.microsoft.com/office/drawing/2014/main" id="{6B367549-6A68-44E6-8395-8DD1C271F52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946622E-AA44-455A-A04F-6D333D71C0BA}"/>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196036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E3F586-132C-42B5-9E36-40D681A95F0D}"/>
              </a:ext>
            </a:extLst>
          </p:cNvPr>
          <p:cNvSpPr>
            <a:spLocks noGrp="1"/>
          </p:cNvSpPr>
          <p:nvPr>
            <p:ph type="title"/>
          </p:nvPr>
        </p:nvSpPr>
        <p:spPr>
          <a:xfrm>
            <a:off x="839789"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F339A7-DBAF-4EFC-AEAA-2764BA95E5C4}"/>
              </a:ext>
            </a:extLst>
          </p:cNvPr>
          <p:cNvSpPr>
            <a:spLocks noGrp="1"/>
          </p:cNvSpPr>
          <p:nvPr>
            <p:ph type="body" idx="1"/>
          </p:nvPr>
        </p:nvSpPr>
        <p:spPr>
          <a:xfrm>
            <a:off x="839791" y="1681163"/>
            <a:ext cx="5157787"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9930AB7-852F-4E38-A083-ADEB5D951E45}"/>
              </a:ext>
            </a:extLst>
          </p:cNvPr>
          <p:cNvSpPr>
            <a:spLocks noGrp="1"/>
          </p:cNvSpPr>
          <p:nvPr>
            <p:ph sz="half" idx="2"/>
          </p:nvPr>
        </p:nvSpPr>
        <p:spPr>
          <a:xfrm>
            <a:off x="839791" y="2505076"/>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8B0A3EF-53BC-4940-BA1F-71C20FA263C6}"/>
              </a:ext>
            </a:extLst>
          </p:cNvPr>
          <p:cNvSpPr>
            <a:spLocks noGrp="1"/>
          </p:cNvSpPr>
          <p:nvPr>
            <p:ph type="body" sz="quarter" idx="3"/>
          </p:nvPr>
        </p:nvSpPr>
        <p:spPr>
          <a:xfrm>
            <a:off x="6172203" y="1681163"/>
            <a:ext cx="5183188"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E599CB6-6397-4D3F-A1DA-59F2C3577213}"/>
              </a:ext>
            </a:extLst>
          </p:cNvPr>
          <p:cNvSpPr>
            <a:spLocks noGrp="1"/>
          </p:cNvSpPr>
          <p:nvPr>
            <p:ph sz="quarter" idx="4"/>
          </p:nvPr>
        </p:nvSpPr>
        <p:spPr>
          <a:xfrm>
            <a:off x="6172203" y="2505076"/>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A47CCD8-0D02-4F1B-8C96-409CBA6BFDBE}"/>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8" name="フッター プレースホルダー 7">
            <a:extLst>
              <a:ext uri="{FF2B5EF4-FFF2-40B4-BE49-F238E27FC236}">
                <a16:creationId xmlns:a16="http://schemas.microsoft.com/office/drawing/2014/main" id="{EAEA6D32-348F-4203-84AC-DCE885ADC83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4920B00-79A4-4AD1-B04D-EEA438C0AFBA}"/>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732469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6951D-712C-42CB-92E6-F251EE568F8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197B7AE-FDC4-4E55-A107-BBD67AA6AEDE}"/>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4" name="フッター プレースホルダー 3">
            <a:extLst>
              <a:ext uri="{FF2B5EF4-FFF2-40B4-BE49-F238E27FC236}">
                <a16:creationId xmlns:a16="http://schemas.microsoft.com/office/drawing/2014/main" id="{C8EEDF41-86A1-4A2D-8259-EB371852BFB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E092F46-2F7B-4116-B6E4-B2DAFFFA3B88}"/>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344970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1B845C4-162F-4FDF-A098-D67ABF899943}"/>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3" name="フッター プレースホルダー 2">
            <a:extLst>
              <a:ext uri="{FF2B5EF4-FFF2-40B4-BE49-F238E27FC236}">
                <a16:creationId xmlns:a16="http://schemas.microsoft.com/office/drawing/2014/main" id="{F7141FC2-9615-43D8-8116-C9B62F34A62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9554A01-1989-429C-AA7F-2E723B3EC0C7}"/>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1591701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889DC6-51F0-4DAB-B175-E1FE585AE9E1}"/>
              </a:ext>
            </a:extLst>
          </p:cNvPr>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C98251-DEA4-4A86-9799-1B970812B235}"/>
              </a:ext>
            </a:extLst>
          </p:cNvPr>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CF7CD39-2014-43C4-9033-F09086B673E6}"/>
              </a:ext>
            </a:extLst>
          </p:cNvPr>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85F8B9-ECB6-4757-BE98-084B3D5C1F4A}"/>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6" name="フッター プレースホルダー 5">
            <a:extLst>
              <a:ext uri="{FF2B5EF4-FFF2-40B4-BE49-F238E27FC236}">
                <a16:creationId xmlns:a16="http://schemas.microsoft.com/office/drawing/2014/main" id="{4E8196AC-FE19-4C4A-94F4-3EB7A701BD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278349A-8801-4EBC-8FBD-AF1A22E2CA12}"/>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149034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794D57-038C-4D4B-8810-E4C91C56A327}"/>
              </a:ext>
            </a:extLst>
          </p:cNvPr>
          <p:cNvSpPr>
            <a:spLocks noGrp="1"/>
          </p:cNvSpPr>
          <p:nvPr>
            <p:ph type="title"/>
          </p:nvPr>
        </p:nvSpPr>
        <p:spPr>
          <a:xfrm>
            <a:off x="839791" y="457200"/>
            <a:ext cx="3932236"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5E2A782-7011-4D34-9D96-9E5E4E14AAB4}"/>
              </a:ext>
            </a:extLst>
          </p:cNvPr>
          <p:cNvSpPr>
            <a:spLocks noGrp="1"/>
          </p:cNvSpPr>
          <p:nvPr>
            <p:ph type="pic" idx="1"/>
          </p:nvPr>
        </p:nvSpPr>
        <p:spPr>
          <a:xfrm>
            <a:off x="5183190" y="987425"/>
            <a:ext cx="6172201" cy="4873625"/>
          </a:xfrm>
        </p:spPr>
        <p:txBody>
          <a:bodyPr/>
          <a:lstStyle>
            <a:lvl1pPr marL="0" indent="0">
              <a:buNone/>
              <a:defRPr sz="3200"/>
            </a:lvl1pPr>
            <a:lvl2pPr marL="457211" indent="0">
              <a:buNone/>
              <a:defRPr sz="2800"/>
            </a:lvl2pPr>
            <a:lvl3pPr marL="914422" indent="0">
              <a:buNone/>
              <a:defRPr sz="2400"/>
            </a:lvl3pPr>
            <a:lvl4pPr marL="1371635" indent="0">
              <a:buNone/>
              <a:defRPr sz="2000"/>
            </a:lvl4pPr>
            <a:lvl5pPr marL="1828846" indent="0">
              <a:buNone/>
              <a:defRPr sz="2000"/>
            </a:lvl5pPr>
            <a:lvl6pPr marL="2286057" indent="0">
              <a:buNone/>
              <a:defRPr sz="2000"/>
            </a:lvl6pPr>
            <a:lvl7pPr marL="2743268" indent="0">
              <a:buNone/>
              <a:defRPr sz="2000"/>
            </a:lvl7pPr>
            <a:lvl8pPr marL="3200481" indent="0">
              <a:buNone/>
              <a:defRPr sz="2000"/>
            </a:lvl8pPr>
            <a:lvl9pPr marL="3657692"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BEB67A-A832-43B2-902E-095EDAB89D37}"/>
              </a:ext>
            </a:extLst>
          </p:cNvPr>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189E090-B652-4391-B2E5-800CDA242900}"/>
              </a:ext>
            </a:extLst>
          </p:cNvPr>
          <p:cNvSpPr>
            <a:spLocks noGrp="1"/>
          </p:cNvSpPr>
          <p:nvPr>
            <p:ph type="dt" sz="half" idx="10"/>
          </p:nvPr>
        </p:nvSpPr>
        <p:spPr/>
        <p:txBody>
          <a:bodyPr/>
          <a:lstStyle/>
          <a:p>
            <a:fld id="{F6D5D3D7-BAF1-480D-A03D-8E559F32E7E9}" type="datetimeFigureOut">
              <a:rPr kumimoji="1" lang="ja-JP" altLang="en-US" smtClean="0"/>
              <a:t>2020/11/19</a:t>
            </a:fld>
            <a:endParaRPr kumimoji="1" lang="ja-JP" altLang="en-US"/>
          </a:p>
        </p:txBody>
      </p:sp>
      <p:sp>
        <p:nvSpPr>
          <p:cNvPr id="6" name="フッター プレースホルダー 5">
            <a:extLst>
              <a:ext uri="{FF2B5EF4-FFF2-40B4-BE49-F238E27FC236}">
                <a16:creationId xmlns:a16="http://schemas.microsoft.com/office/drawing/2014/main" id="{00226551-69A7-406B-B58D-389BCECEF3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20A05A5-9B7F-4279-A247-593A42C7FFDA}"/>
              </a:ext>
            </a:extLst>
          </p:cNvPr>
          <p:cNvSpPr>
            <a:spLocks noGrp="1"/>
          </p:cNvSpPr>
          <p:nvPr>
            <p:ph type="sldNum" sz="quarter" idx="12"/>
          </p:nvPr>
        </p:nvSpPr>
        <p:spPr/>
        <p:txBody>
          <a:body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4163988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3404BAB-63B5-486D-8A28-692927894B6E}"/>
              </a:ext>
            </a:extLst>
          </p:cNvPr>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FE70E43-321F-4692-A6D5-E7A65215D104}"/>
              </a:ext>
            </a:extLst>
          </p:cNvPr>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E0906A2-9528-4D61-B898-3198DF6AB2DC}"/>
              </a:ext>
            </a:extLst>
          </p:cNvPr>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5D3D7-BAF1-480D-A03D-8E559F32E7E9}" type="datetimeFigureOut">
              <a:rPr kumimoji="1" lang="ja-JP" altLang="en-US" smtClean="0"/>
              <a:t>2020/11/19</a:t>
            </a:fld>
            <a:endParaRPr kumimoji="1" lang="ja-JP" altLang="en-US"/>
          </a:p>
        </p:txBody>
      </p:sp>
      <p:sp>
        <p:nvSpPr>
          <p:cNvPr id="5" name="フッター プレースホルダー 4">
            <a:extLst>
              <a:ext uri="{FF2B5EF4-FFF2-40B4-BE49-F238E27FC236}">
                <a16:creationId xmlns:a16="http://schemas.microsoft.com/office/drawing/2014/main" id="{60FE4996-2E90-452A-8929-129DF6AE7D12}"/>
              </a:ext>
            </a:extLst>
          </p:cNvPr>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EFAB89A-FAFA-4AC1-90E1-8D3237BE559B}"/>
              </a:ext>
            </a:extLst>
          </p:cNvPr>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9D63F-916C-4384-A3BD-8115EFD651C4}" type="slidenum">
              <a:rPr kumimoji="1" lang="ja-JP" altLang="en-US" smtClean="0"/>
              <a:t>‹#›</a:t>
            </a:fld>
            <a:endParaRPr kumimoji="1" lang="ja-JP" altLang="en-US"/>
          </a:p>
        </p:txBody>
      </p:sp>
    </p:spTree>
    <p:extLst>
      <p:ext uri="{BB962C8B-B14F-4D97-AF65-F5344CB8AC3E}">
        <p14:creationId xmlns:p14="http://schemas.microsoft.com/office/powerpoint/2010/main" val="207031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2"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7" indent="-228607" algn="l" defTabSz="914422" rtl="0" eaLnBrk="1" latinLnBrk="0" hangingPunct="1">
        <a:lnSpc>
          <a:spcPct val="90000"/>
        </a:lnSpc>
        <a:spcBef>
          <a:spcPts val="1001"/>
        </a:spcBef>
        <a:buFont typeface="Arial" panose="020B0604020202020204" pitchFamily="34" charset="0"/>
        <a:buChar char="•"/>
        <a:defRPr kumimoji="1" sz="2800" kern="1200">
          <a:solidFill>
            <a:schemeClr val="tx1"/>
          </a:solidFill>
          <a:latin typeface="+mn-lt"/>
          <a:ea typeface="+mn-ea"/>
          <a:cs typeface="+mn-cs"/>
        </a:defRPr>
      </a:lvl1pPr>
      <a:lvl2pPr marL="685818" indent="-228607" algn="l" defTabSz="914422"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29" indent="-228607" algn="l" defTabSz="914422"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40"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4pPr>
      <a:lvl5pPr marL="2057453"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5pPr>
      <a:lvl6pPr marL="2514664"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6pPr>
      <a:lvl7pPr marL="2971875"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7pPr>
      <a:lvl8pPr marL="3429086"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8pPr>
      <a:lvl9pPr marL="3886297" indent="-228607" algn="l" defTabSz="914422" rtl="0" eaLnBrk="1" latinLnBrk="0" hangingPunct="1">
        <a:lnSpc>
          <a:spcPct val="90000"/>
        </a:lnSpc>
        <a:spcBef>
          <a:spcPts val="500"/>
        </a:spcBef>
        <a:buFont typeface="Arial" panose="020B0604020202020204" pitchFamily="34" charset="0"/>
        <a:buChar char="•"/>
        <a:defRPr kumimoji="1" sz="1801" kern="1200">
          <a:solidFill>
            <a:schemeClr val="tx1"/>
          </a:solidFill>
          <a:latin typeface="+mn-lt"/>
          <a:ea typeface="+mn-ea"/>
          <a:cs typeface="+mn-cs"/>
        </a:defRPr>
      </a:lvl9pPr>
    </p:bodyStyle>
    <p:otherStyle>
      <a:defPPr>
        <a:defRPr lang="ja-JP"/>
      </a:defPPr>
      <a:lvl1pPr marL="0" algn="l" defTabSz="914422" rtl="0" eaLnBrk="1" latinLnBrk="0" hangingPunct="1">
        <a:defRPr kumimoji="1" sz="1801" kern="1200">
          <a:solidFill>
            <a:schemeClr val="tx1"/>
          </a:solidFill>
          <a:latin typeface="+mn-lt"/>
          <a:ea typeface="+mn-ea"/>
          <a:cs typeface="+mn-cs"/>
        </a:defRPr>
      </a:lvl1pPr>
      <a:lvl2pPr marL="457211" algn="l" defTabSz="914422" rtl="0" eaLnBrk="1" latinLnBrk="0" hangingPunct="1">
        <a:defRPr kumimoji="1" sz="1801" kern="1200">
          <a:solidFill>
            <a:schemeClr val="tx1"/>
          </a:solidFill>
          <a:latin typeface="+mn-lt"/>
          <a:ea typeface="+mn-ea"/>
          <a:cs typeface="+mn-cs"/>
        </a:defRPr>
      </a:lvl2pPr>
      <a:lvl3pPr marL="914422" algn="l" defTabSz="914422" rtl="0" eaLnBrk="1" latinLnBrk="0" hangingPunct="1">
        <a:defRPr kumimoji="1" sz="1801" kern="1200">
          <a:solidFill>
            <a:schemeClr val="tx1"/>
          </a:solidFill>
          <a:latin typeface="+mn-lt"/>
          <a:ea typeface="+mn-ea"/>
          <a:cs typeface="+mn-cs"/>
        </a:defRPr>
      </a:lvl3pPr>
      <a:lvl4pPr marL="1371635" algn="l" defTabSz="914422" rtl="0" eaLnBrk="1" latinLnBrk="0" hangingPunct="1">
        <a:defRPr kumimoji="1" sz="1801" kern="1200">
          <a:solidFill>
            <a:schemeClr val="tx1"/>
          </a:solidFill>
          <a:latin typeface="+mn-lt"/>
          <a:ea typeface="+mn-ea"/>
          <a:cs typeface="+mn-cs"/>
        </a:defRPr>
      </a:lvl4pPr>
      <a:lvl5pPr marL="1828846" algn="l" defTabSz="914422" rtl="0" eaLnBrk="1" latinLnBrk="0" hangingPunct="1">
        <a:defRPr kumimoji="1" sz="1801" kern="1200">
          <a:solidFill>
            <a:schemeClr val="tx1"/>
          </a:solidFill>
          <a:latin typeface="+mn-lt"/>
          <a:ea typeface="+mn-ea"/>
          <a:cs typeface="+mn-cs"/>
        </a:defRPr>
      </a:lvl5pPr>
      <a:lvl6pPr marL="2286057" algn="l" defTabSz="914422" rtl="0" eaLnBrk="1" latinLnBrk="0" hangingPunct="1">
        <a:defRPr kumimoji="1" sz="1801" kern="1200">
          <a:solidFill>
            <a:schemeClr val="tx1"/>
          </a:solidFill>
          <a:latin typeface="+mn-lt"/>
          <a:ea typeface="+mn-ea"/>
          <a:cs typeface="+mn-cs"/>
        </a:defRPr>
      </a:lvl6pPr>
      <a:lvl7pPr marL="2743268" algn="l" defTabSz="914422" rtl="0" eaLnBrk="1" latinLnBrk="0" hangingPunct="1">
        <a:defRPr kumimoji="1" sz="1801" kern="1200">
          <a:solidFill>
            <a:schemeClr val="tx1"/>
          </a:solidFill>
          <a:latin typeface="+mn-lt"/>
          <a:ea typeface="+mn-ea"/>
          <a:cs typeface="+mn-cs"/>
        </a:defRPr>
      </a:lvl7pPr>
      <a:lvl8pPr marL="3200481" algn="l" defTabSz="914422" rtl="0" eaLnBrk="1" latinLnBrk="0" hangingPunct="1">
        <a:defRPr kumimoji="1" sz="1801" kern="1200">
          <a:solidFill>
            <a:schemeClr val="tx1"/>
          </a:solidFill>
          <a:latin typeface="+mn-lt"/>
          <a:ea typeface="+mn-ea"/>
          <a:cs typeface="+mn-cs"/>
        </a:defRPr>
      </a:lvl8pPr>
      <a:lvl9pPr marL="3657692" algn="l" defTabSz="914422" rtl="0" eaLnBrk="1" latinLnBrk="0" hangingPunct="1">
        <a:defRPr kumimoji="1"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39AF3146-421D-40FC-BAFD-64D83469F6A5}"/>
              </a:ext>
            </a:extLst>
          </p:cNvPr>
          <p:cNvSpPr txBox="1"/>
          <p:nvPr/>
        </p:nvSpPr>
        <p:spPr>
          <a:xfrm>
            <a:off x="204390" y="158818"/>
            <a:ext cx="8752717" cy="461665"/>
          </a:xfrm>
          <a:prstGeom prst="rect">
            <a:avLst/>
          </a:prstGeom>
          <a:noFill/>
        </p:spPr>
        <p:txBody>
          <a:bodyPr wrap="none" rtlCol="0">
            <a:spAutoFit/>
          </a:bodyPr>
          <a:lstStyle/>
          <a:p>
            <a:r>
              <a:rPr lang="ja-JP" altLang="en-US" sz="2400" b="1" dirty="0">
                <a:solidFill>
                  <a:srgbClr val="0070C0"/>
                </a:solidFill>
                <a:latin typeface="Meiryo UI" panose="020B0604030504040204" pitchFamily="50" charset="-128"/>
                <a:ea typeface="Meiryo UI" panose="020B0604030504040204" pitchFamily="50" charset="-128"/>
              </a:rPr>
              <a:t>リクルートホールディングス</a:t>
            </a:r>
            <a:r>
              <a:rPr lang="en-US" altLang="ja-JP" sz="2400" b="1" dirty="0">
                <a:solidFill>
                  <a:srgbClr val="0070C0"/>
                </a:solidFill>
                <a:latin typeface="Meiryo UI" panose="020B0604030504040204" pitchFamily="50" charset="-128"/>
                <a:ea typeface="Meiryo UI" panose="020B0604030504040204" pitchFamily="50" charset="-128"/>
              </a:rPr>
              <a:t>IR</a:t>
            </a:r>
            <a:r>
              <a:rPr lang="ja-JP" altLang="en-US" sz="2400" b="1" dirty="0">
                <a:solidFill>
                  <a:srgbClr val="0070C0"/>
                </a:solidFill>
                <a:latin typeface="Meiryo UI" panose="020B0604030504040204" pitchFamily="50" charset="-128"/>
                <a:ea typeface="Meiryo UI" panose="020B0604030504040204" pitchFamily="50" charset="-128"/>
              </a:rPr>
              <a:t> </a:t>
            </a:r>
            <a:r>
              <a:rPr lang="en-US" altLang="zh-TW" sz="2400" b="1" dirty="0">
                <a:solidFill>
                  <a:srgbClr val="0070C0"/>
                </a:solidFill>
                <a:latin typeface="Meiryo UI" panose="020B0604030504040204" pitchFamily="50" charset="-128"/>
                <a:ea typeface="Meiryo UI" panose="020B0604030504040204" pitchFamily="50" charset="-128"/>
              </a:rPr>
              <a:t>2021</a:t>
            </a:r>
            <a:r>
              <a:rPr lang="zh-TW" altLang="en-US" sz="2400" b="1" dirty="0">
                <a:solidFill>
                  <a:srgbClr val="0070C0"/>
                </a:solidFill>
                <a:latin typeface="Meiryo UI" panose="020B0604030504040204" pitchFamily="50" charset="-128"/>
                <a:ea typeface="Meiryo UI" panose="020B0604030504040204" pitchFamily="50" charset="-128"/>
              </a:rPr>
              <a:t>年</a:t>
            </a:r>
            <a:r>
              <a:rPr lang="en-US" altLang="zh-TW" sz="2400" b="1" dirty="0">
                <a:solidFill>
                  <a:srgbClr val="0070C0"/>
                </a:solidFill>
                <a:latin typeface="Meiryo UI" panose="020B0604030504040204" pitchFamily="50" charset="-128"/>
                <a:ea typeface="Meiryo UI" panose="020B0604030504040204" pitchFamily="50" charset="-128"/>
              </a:rPr>
              <a:t>3</a:t>
            </a:r>
            <a:r>
              <a:rPr lang="zh-TW" altLang="en-US" sz="2400" b="1" dirty="0">
                <a:solidFill>
                  <a:srgbClr val="0070C0"/>
                </a:solidFill>
                <a:latin typeface="Meiryo UI" panose="020B0604030504040204" pitchFamily="50" charset="-128"/>
                <a:ea typeface="Meiryo UI" panose="020B0604030504040204" pitchFamily="50" charset="-128"/>
              </a:rPr>
              <a:t>月期 第</a:t>
            </a:r>
            <a:r>
              <a:rPr lang="en-US" altLang="zh-TW" sz="2400" b="1" dirty="0">
                <a:solidFill>
                  <a:srgbClr val="0070C0"/>
                </a:solidFill>
                <a:latin typeface="Meiryo UI" panose="020B0604030504040204" pitchFamily="50" charset="-128"/>
                <a:ea typeface="Meiryo UI" panose="020B0604030504040204" pitchFamily="50" charset="-128"/>
              </a:rPr>
              <a:t>2</a:t>
            </a:r>
            <a:r>
              <a:rPr lang="zh-TW" altLang="en-US" sz="2400" b="1" dirty="0">
                <a:solidFill>
                  <a:srgbClr val="0070C0"/>
                </a:solidFill>
                <a:latin typeface="Meiryo UI" panose="020B0604030504040204" pitchFamily="50" charset="-128"/>
                <a:ea typeface="Meiryo UI" panose="020B0604030504040204" pitchFamily="50" charset="-128"/>
              </a:rPr>
              <a:t>四半期 決算概要</a:t>
            </a:r>
            <a:endParaRPr kumimoji="1" lang="ja-JP" altLang="en-US" sz="2400" b="1" dirty="0">
              <a:solidFill>
                <a:srgbClr val="0070C0"/>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00A05687-E1C9-4779-B3D8-BF2D159B728E}"/>
              </a:ext>
            </a:extLst>
          </p:cNvPr>
          <p:cNvSpPr/>
          <p:nvPr/>
        </p:nvSpPr>
        <p:spPr>
          <a:xfrm>
            <a:off x="5634344" y="680301"/>
            <a:ext cx="6087288" cy="437606"/>
          </a:xfrm>
          <a:prstGeom prst="rect">
            <a:avLst/>
          </a:prstGeom>
          <a:solidFill>
            <a:srgbClr val="0070C0"/>
          </a:solidFill>
          <a:ln w="31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売上収益は前年同期比</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6.2%</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マイナス</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人材領域</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40.1%</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マイナス</a:t>
            </a:r>
          </a:p>
        </p:txBody>
      </p:sp>
      <p:sp>
        <p:nvSpPr>
          <p:cNvPr id="15" name="正方形/長方形 14">
            <a:extLst>
              <a:ext uri="{FF2B5EF4-FFF2-40B4-BE49-F238E27FC236}">
                <a16:creationId xmlns:a16="http://schemas.microsoft.com/office/drawing/2014/main" id="{FD3C4FAA-C63E-4E84-9DC0-F858B3C0CE96}"/>
              </a:ext>
            </a:extLst>
          </p:cNvPr>
          <p:cNvSpPr/>
          <p:nvPr/>
        </p:nvSpPr>
        <p:spPr>
          <a:xfrm>
            <a:off x="5798405" y="1177725"/>
            <a:ext cx="6317404" cy="5632311"/>
          </a:xfrm>
          <a:prstGeom prst="rect">
            <a:avLst/>
          </a:prstGeom>
        </p:spPr>
        <p:txBody>
          <a:bodyPr wrap="square">
            <a:spAutoFit/>
          </a:bodyPr>
          <a:lstStyle/>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販管費関連</a:t>
            </a:r>
            <a:r>
              <a:rPr lang="en-US" altLang="ja-JP" sz="12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販売費および⼀般管理費は、広告宣伝費や販売促進費などのマーケティング費⽤の削減および</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販売⼿数料の減少の結果、前年同期⽐で</a:t>
            </a:r>
            <a:r>
              <a:rPr lang="en-US" altLang="ja-JP" sz="1200" dirty="0">
                <a:latin typeface="Meiryo UI" panose="020B0604030504040204" pitchFamily="50" charset="-128"/>
                <a:ea typeface="Meiryo UI" panose="020B0604030504040204" pitchFamily="50" charset="-128"/>
              </a:rPr>
              <a:t>218</a:t>
            </a:r>
            <a:r>
              <a:rPr lang="ja-JP" altLang="en-US" sz="1200" dirty="0">
                <a:latin typeface="Meiryo UI" panose="020B0604030504040204" pitchFamily="50" charset="-128"/>
                <a:ea typeface="Meiryo UI" panose="020B0604030504040204" pitchFamily="50" charset="-128"/>
              </a:rPr>
              <a:t>億円の減少</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派遣領域</a:t>
            </a:r>
            <a:r>
              <a:rPr lang="en-US" altLang="ja-JP" sz="12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国内派遣領域の当下半期の売上収益は、新規派遣契約需要の停滞から前年同期比</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から</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程度の減収の見込み。</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国内派遣領域は前年同期と比較して営業日数が</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日少なかったことや、先行きの不透明感によって派遣スタッフに対する企業の需要が落ち込んだことなどにより減収となったが、コスト管理を徹底したこと等で増益。</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販促領域</a:t>
            </a:r>
            <a:r>
              <a:rPr lang="en-US" altLang="ja-JP" sz="12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販促領域も経済産業省中⼩企業庁より受託した家賃給付受託事業に係る売上収益を除くと前年同期⽐マイナス</a:t>
            </a:r>
            <a:r>
              <a:rPr lang="en-US" altLang="ja-JP" sz="1200" dirty="0">
                <a:latin typeface="Meiryo UI" panose="020B0604030504040204" pitchFamily="50" charset="-128"/>
                <a:ea typeface="Meiryo UI" panose="020B0604030504040204" pitchFamily="50" charset="-128"/>
              </a:rPr>
              <a:t>11.1%</a:t>
            </a:r>
            <a:r>
              <a:rPr lang="ja-JP" altLang="en-US" sz="1200" dirty="0" err="1">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特に飲食・結婚の領域のマイナスが大きい。</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en-US" altLang="ja-JP" sz="1200" dirty="0">
                <a:latin typeface="Meiryo UI" panose="020B0604030504040204" pitchFamily="50" charset="-128"/>
                <a:ea typeface="Meiryo UI" panose="020B0604030504040204" pitchFamily="50" charset="-128"/>
              </a:rPr>
              <a:t>Air</a:t>
            </a:r>
            <a:r>
              <a:rPr lang="ja-JP" altLang="en-US" sz="1200" dirty="0">
                <a:latin typeface="Meiryo UI" panose="020B0604030504040204" pitchFamily="50" charset="-128"/>
                <a:ea typeface="Meiryo UI" panose="020B0604030504040204" pitchFamily="50" charset="-128"/>
              </a:rPr>
              <a:t>ビジネスツールズは、特に中⼩企業の皆様の業務負担の削減、⽣産性向上を⽬的としており、ニーズは高く引き続き積極的に投資をしていく。</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人材領域</a:t>
            </a:r>
            <a:r>
              <a:rPr lang="en-US" altLang="ja-JP" sz="12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人材領域の当下半期の売上収益は、アルバイト・パート向け求人メディアに回復の兆しがあるものの、中途採用に係る人材紹介サービスの低調を想定して、前年同期比</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程度の減収の見込み。</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【HR</a:t>
            </a:r>
            <a:r>
              <a:rPr lang="ja-JP" altLang="en-US" sz="1200" b="1" dirty="0">
                <a:latin typeface="Meiryo UI" panose="020B0604030504040204" pitchFamily="50" charset="-128"/>
                <a:ea typeface="Meiryo UI" panose="020B0604030504040204" pitchFamily="50" charset="-128"/>
              </a:rPr>
              <a:t>テクノロジー領域</a:t>
            </a:r>
            <a:r>
              <a:rPr lang="en-US" altLang="ja-JP" sz="1200" b="1" dirty="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ü"/>
            </a:pPr>
            <a:r>
              <a:rPr lang="en-US" altLang="ja-JP" sz="1200" dirty="0">
                <a:latin typeface="Meiryo UI" panose="020B0604030504040204" pitchFamily="50" charset="-128"/>
                <a:ea typeface="Meiryo UI" panose="020B0604030504040204" pitchFamily="50" charset="-128"/>
              </a:rPr>
              <a:t>HR</a:t>
            </a:r>
            <a:r>
              <a:rPr lang="ja-JP" altLang="en-US" sz="1200" dirty="0">
                <a:latin typeface="Meiryo UI" panose="020B0604030504040204" pitchFamily="50" charset="-128"/>
                <a:ea typeface="Meiryo UI" panose="020B0604030504040204" pitchFamily="50" charset="-128"/>
              </a:rPr>
              <a:t>テクノロジー事業も減収ではあるが引き続き投資をしていく。独⾃のデータや知⾒を活⽤し、採⽤プロセスの効率化をにらんだ商品開発に対して、積極的に投資を⾏</a:t>
            </a:r>
            <a:r>
              <a:rPr lang="ja-JP" altLang="en-US" sz="1200" dirty="0" err="1">
                <a:latin typeface="Meiryo UI" panose="020B0604030504040204" pitchFamily="50" charset="-128"/>
                <a:ea typeface="Meiryo UI" panose="020B0604030504040204" pitchFamily="50" charset="-128"/>
              </a:rPr>
              <a:t>う</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endParaRPr lang="en-US" altLang="ja-JP" sz="12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ü"/>
            </a:pPr>
            <a:r>
              <a:rPr lang="ja-JP" altLang="en-US" sz="1200" dirty="0">
                <a:latin typeface="Meiryo UI" panose="020B0604030504040204" pitchFamily="50" charset="-128"/>
                <a:ea typeface="Meiryo UI" panose="020B0604030504040204" pitchFamily="50" charset="-128"/>
              </a:rPr>
              <a:t>「仕事を探す、応募する、面接の日程を調整する」等、採用に至る過程の全てをオンラインで完結できるサービス、</a:t>
            </a:r>
            <a:r>
              <a:rPr lang="en-US" altLang="ja-JP" sz="1200" dirty="0">
                <a:latin typeface="Meiryo UI" panose="020B0604030504040204" pitchFamily="50" charset="-128"/>
                <a:ea typeface="Meiryo UI" panose="020B0604030504040204" pitchFamily="50" charset="-128"/>
              </a:rPr>
              <a:t>Virtual Hiring Events</a:t>
            </a:r>
            <a:r>
              <a:rPr lang="ja-JP" altLang="en-US" sz="1200" dirty="0">
                <a:latin typeface="Meiryo UI" panose="020B0604030504040204" pitchFamily="50" charset="-128"/>
                <a:ea typeface="Meiryo UI" panose="020B0604030504040204" pitchFamily="50" charset="-128"/>
              </a:rPr>
              <a:t>の提供を開始。米国で</a:t>
            </a:r>
            <a:r>
              <a:rPr lang="en-US" altLang="ja-JP" sz="1200" dirty="0">
                <a:latin typeface="Meiryo UI" panose="020B0604030504040204" pitchFamily="50" charset="-128"/>
                <a:ea typeface="Meiryo UI" panose="020B0604030504040204" pitchFamily="50" charset="-128"/>
              </a:rPr>
              <a:t>Virtual Interview Platform</a:t>
            </a:r>
            <a:r>
              <a:rPr lang="ja-JP" altLang="en-US" sz="1200" dirty="0">
                <a:latin typeface="Meiryo UI" panose="020B0604030504040204" pitchFamily="50" charset="-128"/>
                <a:ea typeface="Meiryo UI" panose="020B0604030504040204" pitchFamily="50" charset="-128"/>
              </a:rPr>
              <a:t>と合わせて無償で提供し、</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万件の面接を実現。</a:t>
            </a:r>
            <a:endParaRPr lang="en-US" altLang="ja-JP" sz="12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D212533-6B45-473A-AC1D-1465E544898D}"/>
              </a:ext>
            </a:extLst>
          </p:cNvPr>
          <p:cNvSpPr/>
          <p:nvPr/>
        </p:nvSpPr>
        <p:spPr>
          <a:xfrm>
            <a:off x="404711" y="6256556"/>
            <a:ext cx="4406784"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https://recruit-holdings.co.jp/who/value/post_138.html</a:t>
            </a:r>
          </a:p>
        </p:txBody>
      </p:sp>
      <p:pic>
        <p:nvPicPr>
          <p:cNvPr id="3" name="図 2">
            <a:extLst>
              <a:ext uri="{FF2B5EF4-FFF2-40B4-BE49-F238E27FC236}">
                <a16:creationId xmlns:a16="http://schemas.microsoft.com/office/drawing/2014/main" id="{1FA5DFE3-BC1F-4A24-91B9-CA080D77C567}"/>
              </a:ext>
            </a:extLst>
          </p:cNvPr>
          <p:cNvPicPr>
            <a:picLocks noChangeAspect="1"/>
          </p:cNvPicPr>
          <p:nvPr/>
        </p:nvPicPr>
        <p:blipFill>
          <a:blip r:embed="rId3"/>
          <a:stretch>
            <a:fillRect/>
          </a:stretch>
        </p:blipFill>
        <p:spPr>
          <a:xfrm>
            <a:off x="319448" y="899104"/>
            <a:ext cx="5145531" cy="4418619"/>
          </a:xfrm>
          <a:prstGeom prst="rect">
            <a:avLst/>
          </a:prstGeom>
        </p:spPr>
      </p:pic>
    </p:spTree>
    <p:extLst>
      <p:ext uri="{BB962C8B-B14F-4D97-AF65-F5344CB8AC3E}">
        <p14:creationId xmlns:p14="http://schemas.microsoft.com/office/powerpoint/2010/main" val="27254919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410</Words>
  <Application>Microsoft Office PowerPoint</Application>
  <PresentationFormat>ワイド画面</PresentationFormat>
  <Paragraphs>25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游ゴシック Light</vt:lpstr>
      <vt:lpstr>Arial</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鈴ヶ嶺 友浩</dc:creator>
  <cp:lastModifiedBy>鈴ヶ嶺 友浩</cp:lastModifiedBy>
  <cp:revision>35</cp:revision>
  <dcterms:created xsi:type="dcterms:W3CDTF">2020-11-16T14:40:22Z</dcterms:created>
  <dcterms:modified xsi:type="dcterms:W3CDTF">2020-11-19T00:59:27Z</dcterms:modified>
</cp:coreProperties>
</file>