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1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11183413\Desktop\&#26032;&#35215;%20Microsoft%20Excel%20&#12527;&#12540;&#12463;&#12471;&#12540;&#1248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11183413\Desktop\&#26032;&#35215;%20Microsoft%20Excel%20&#12527;&#12540;&#12463;&#12471;&#12540;&#12488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1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卒 採用予定数の計画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917072"/>
        <c:axId val="686919696"/>
      </c:barChart>
      <c:catAx>
        <c:axId val="68691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6919696"/>
        <c:crosses val="autoZero"/>
        <c:auto val="1"/>
        <c:lblAlgn val="ctr"/>
        <c:lblOffset val="100"/>
        <c:noMultiLvlLbl val="0"/>
      </c:catAx>
      <c:valAx>
        <c:axId val="68691969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68691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5621569436139749E-2"/>
          <c:y val="0.17124944856469995"/>
          <c:w val="0.90203773674218957"/>
          <c:h val="0.73920413837127141"/>
        </c:manualLayout>
      </c:layout>
      <c:lineChart>
        <c:grouping val="standar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10月1日時点内定率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x"/>
            <c:size val="7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681387643341459E-2"/>
                  <c:y val="-9.9585076701419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E3-4767-B242-49CA97DD0222}"/>
                </c:ext>
              </c:extLst>
            </c:dLbl>
            <c:dLbl>
              <c:idx val="1"/>
              <c:layout>
                <c:manualLayout>
                  <c:x val="-4.0619443312128599E-2"/>
                  <c:y val="-0.110650085223799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E3-4767-B242-49CA97DD0222}"/>
                </c:ext>
              </c:extLst>
            </c:dLbl>
            <c:dLbl>
              <c:idx val="2"/>
              <c:layout>
                <c:manualLayout>
                  <c:x val="-4.2650415477735064E-2"/>
                  <c:y val="-7.007838730840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E3-4767-B242-49CA97DD0222}"/>
                </c:ext>
              </c:extLst>
            </c:dLbl>
            <c:dLbl>
              <c:idx val="3"/>
              <c:layout>
                <c:manualLayout>
                  <c:x val="-5.077430414016075E-2"/>
                  <c:y val="-8.8520068179039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3-4767-B242-49CA97DD0222}"/>
                </c:ext>
              </c:extLst>
            </c:dLbl>
            <c:dLbl>
              <c:idx val="4"/>
              <c:layout>
                <c:manualLayout>
                  <c:x val="-1.015486082803215E-2"/>
                  <c:y val="-7.3766723482532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E3-4767-B242-49CA97DD0222}"/>
                </c:ext>
              </c:extLst>
            </c:dLbl>
            <c:dLbl>
              <c:idx val="5"/>
              <c:layout>
                <c:manualLayout>
                  <c:x val="-1.8278749490457869E-2"/>
                  <c:y val="-0.12540342992030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3-4767-B242-49CA97DD0222}"/>
                </c:ext>
              </c:extLst>
            </c:dLbl>
            <c:dLbl>
              <c:idx val="6"/>
              <c:layout>
                <c:manualLayout>
                  <c:x val="-4.2650415477735029E-2"/>
                  <c:y val="-8.11433958307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E3-4767-B242-49CA97DD0222}"/>
                </c:ext>
              </c:extLst>
            </c:dLbl>
            <c:dLbl>
              <c:idx val="7"/>
              <c:layout>
                <c:manualLayout>
                  <c:x val="-2.0309721656064299E-2"/>
                  <c:y val="-4.7948370263646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E3-4767-B242-49CA97DD0222}"/>
                </c:ext>
              </c:extLst>
            </c:dLbl>
            <c:dLbl>
              <c:idx val="8"/>
              <c:layout>
                <c:manualLayout>
                  <c:x val="-6.0929164968193273E-3"/>
                  <c:y val="-4.057169791539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E3-4767-B242-49CA97DD0222}"/>
                </c:ext>
              </c:extLst>
            </c:dLbl>
            <c:dLbl>
              <c:idx val="9"/>
              <c:layout>
                <c:manualLayout>
                  <c:x val="-2.437166598727716E-2"/>
                  <c:y val="-7.3766723482532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E3-4767-B242-49CA97DD0222}"/>
                </c:ext>
              </c:extLst>
            </c:dLbl>
            <c:dLbl>
              <c:idx val="10"/>
              <c:layout>
                <c:manualLayout>
                  <c:x val="-3.2495554649702878E-2"/>
                  <c:y val="-8.11433958307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E3-4767-B242-49CA97DD0222}"/>
                </c:ext>
              </c:extLst>
            </c:dLbl>
            <c:spPr>
              <a:noFill/>
              <a:ln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Sheet2!$B$2:$B$12</c:f>
              <c:strCache>
                <c:ptCount val="11"/>
                <c:pt idx="0">
                  <c:v>2011卒</c:v>
                </c:pt>
                <c:pt idx="1">
                  <c:v>2012卒</c:v>
                </c:pt>
                <c:pt idx="2">
                  <c:v>2013卒</c:v>
                </c:pt>
                <c:pt idx="3">
                  <c:v>2014卒</c:v>
                </c:pt>
                <c:pt idx="4">
                  <c:v>2015卒</c:v>
                </c:pt>
                <c:pt idx="5">
                  <c:v>2016卒</c:v>
                </c:pt>
                <c:pt idx="6">
                  <c:v>2017卒</c:v>
                </c:pt>
                <c:pt idx="7">
                  <c:v>2018卒</c:v>
                </c:pt>
                <c:pt idx="8">
                  <c:v>2019卒</c:v>
                </c:pt>
                <c:pt idx="9">
                  <c:v>2020卒</c:v>
                </c:pt>
                <c:pt idx="10">
                  <c:v>2021卒</c:v>
                </c:pt>
              </c:strCache>
            </c:strRef>
          </c:cat>
          <c:val>
            <c:numRef>
              <c:f>Sheet2!$C$2:$C$12</c:f>
              <c:numCache>
                <c:formatCode>0.0%</c:formatCode>
                <c:ptCount val="11"/>
                <c:pt idx="0">
                  <c:v>0.57599999999999996</c:v>
                </c:pt>
                <c:pt idx="1">
                  <c:v>0.59899999999999998</c:v>
                </c:pt>
                <c:pt idx="2">
                  <c:v>0.63100000000000001</c:v>
                </c:pt>
                <c:pt idx="3">
                  <c:v>0.64300000000000002</c:v>
                </c:pt>
                <c:pt idx="4">
                  <c:v>0.68400000000000005</c:v>
                </c:pt>
                <c:pt idx="5">
                  <c:v>0.66500000000000004</c:v>
                </c:pt>
                <c:pt idx="6">
                  <c:v>0.71199999999999997</c:v>
                </c:pt>
                <c:pt idx="7">
                  <c:v>0.752</c:v>
                </c:pt>
                <c:pt idx="8">
                  <c:v>0.77</c:v>
                </c:pt>
                <c:pt idx="9">
                  <c:v>0.76800000000000002</c:v>
                </c:pt>
                <c:pt idx="10">
                  <c:v>0.69799999999999995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7E3-4767-B242-49CA97DD0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148656"/>
        <c:axId val="410139800"/>
      </c:lineChart>
      <c:catAx>
        <c:axId val="41014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10139800"/>
        <c:crosses val="autoZero"/>
        <c:auto val="1"/>
        <c:lblAlgn val="ctr"/>
        <c:lblOffset val="100"/>
        <c:noMultiLvlLbl val="0"/>
      </c:catAx>
      <c:valAx>
        <c:axId val="410139800"/>
        <c:scaling>
          <c:orientation val="minMax"/>
          <c:min val="0.5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014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0.09543</cdr:x>
      <cdr:y>0.4304</cdr:y>
    </cdr:from>
    <cdr:to>
      <cdr:x>0.94085</cdr:x>
      <cdr:y>0.4304</cdr:y>
    </cdr:to>
    <cdr:cxnSp macro="">
      <cdr:nvCxnSpPr>
        <cdr:cNvPr id="2" name="直線コネクタ 1">
          <a:extLst xmlns:a="http://schemas.openxmlformats.org/drawingml/2006/main">
            <a:ext uri="{FF2B5EF4-FFF2-40B4-BE49-F238E27FC236}">
              <a16:creationId xmlns:a16="http://schemas.microsoft.com/office/drawing/2014/main" id="{6C16F53C-960A-4A5C-A563-11E768C066FA}"/>
            </a:ext>
          </a:extLst>
        </cdr:cNvPr>
        <cdr:cNvCxnSpPr/>
      </cdr:nvCxnSpPr>
      <cdr:spPr>
        <a:xfrm xmlns:a="http://schemas.openxmlformats.org/drawingml/2006/main" flipH="1">
          <a:off x="552041" y="1338063"/>
          <a:ext cx="489032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A4661-F7E3-430C-8EE5-02252C5557E2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B1DC4-D698-47B9-AE24-D1577E94E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9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5B1DC4-D698-47B9-AE24-D1577E94EF0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0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00651-3DFF-44B9-8BBA-FDA0C730D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715A12-E759-4DD2-85E9-C7A278FF8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1"/>
            </a:lvl3pPr>
            <a:lvl4pPr marL="1371635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1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51152D-F2B0-423C-9215-F9A1A3CD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987C81-3920-4A92-91AF-B4A70069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605960-AA26-4209-8689-D95F286B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64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586EF-8C9A-4108-9E20-8E5B3375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5BFFEA-3729-418C-8042-69D3CAF57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86548A-A0A0-4AFA-A76D-5ED315AF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C54A70-4225-4BFB-93DE-26934AED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48736E-D3B0-46EA-8D1B-E9C708BD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6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03329C-507C-404E-8BF2-C36936761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E103E7-1679-4EB4-9088-AAF01E8BD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327FDE-0DDD-4F2E-8232-EED3CA17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ACB0F8-6FDF-4136-A656-6158E2C4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FB00B7-FDC1-42A9-A706-19FB163F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C2AA0-94D2-476F-9E9A-8D102BF4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F6D576-E5B4-4DC8-BA0B-3F7A30DE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D4894-BC60-4783-AB03-A9E18566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EDFEA-FA2C-4EE7-85F3-35EE4725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9C806F-7203-45E8-AAF3-AD2E5539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89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46BFD0-31D5-4FEB-8E14-C06B1E0EE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1CBACB-AC66-4609-9A61-E267564D9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95EF1C-0F0F-4769-9AA5-58D4E0E2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773D69-F480-4F43-BABA-AE122D53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D13235-E3E4-4921-BC04-2CFCF174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2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D6353-E13B-45D4-B74C-B5B07E22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F672CF-2DB3-43D4-9C70-C9E9F7B81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E2DAF9-0A37-4153-A3A1-0938B858D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5204BE-5E3F-4138-84CB-91C8E252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367549-6A68-44E6-8395-8DD1C271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46622E-AA44-455A-A04F-6D333D71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36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3F586-132C-42B5-9E36-40D681A9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F339A7-DBAF-4EFC-AEAA-2764BA95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930AB7-852F-4E38-A083-ADEB5D951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B0A3EF-53BC-4940-BA1F-71C20FA26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599CB6-6397-4D3F-A1DA-59F2C3577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47CCD8-0D02-4F1B-8C96-409CBA6B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EA6D32-348F-4203-84AC-DCE885AD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920B00-79A4-4AD1-B04D-EEA438C0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46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6951D-712C-42CB-92E6-F251EE56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97B7AE-FDC4-4E55-A107-BBD67AA6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EEDF41-86A1-4A2D-8259-EB371852B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092F46-2F7B-4116-B6E4-B2DAFFFA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0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B845C4-162F-4FDF-A098-D67ABF89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141FC2-9615-43D8-8116-C9B62F34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554A01-1989-429C-AA7F-2E723B3E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70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89DC6-51F0-4DAB-B175-E1FE585A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C98251-DEA4-4A86-9799-1B970812B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F7CD39-2014-43C4-9033-F09086B67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85F8B9-ECB6-4757-BE98-084B3D5C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8196AC-FE19-4C4A-94F4-3EB7A701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78349A-8801-4EBC-8FBD-AF1A22E2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4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94D57-038C-4D4B-8810-E4C91C56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E2A782-7011-4D34-9D96-9E5E4E14A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5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1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BEB67A-A832-43B2-902E-095EDAB89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89E090-B652-4391-B2E5-800CDA24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226551-69A7-406B-B58D-389BCECE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A05A5-9B7F-4279-A247-593A42C7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98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404BAB-63B5-486D-8A28-69292789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E70E43-321F-4692-A6D5-E7A65215D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0906A2-9528-4D61-B898-3198DF6AB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5D3D7-BAF1-480D-A03D-8E559F32E7E9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FE4996-2E90-452A-8929-129DF6AE7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FAB89A-FAFA-4AC1-90E1-8D3237BE5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D63F-916C-4384-A3BD-8115EFD65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3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7" indent="-228607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9AF3146-421D-40FC-BAFD-64D83469F6A5}"/>
              </a:ext>
            </a:extLst>
          </p:cNvPr>
          <p:cNvSpPr txBox="1"/>
          <p:nvPr/>
        </p:nvSpPr>
        <p:spPr>
          <a:xfrm>
            <a:off x="204390" y="158818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内定率（厚生労働省発表）</a:t>
            </a:r>
            <a:endParaRPr kumimoji="1" lang="ja-JP" altLang="en-US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0A05687-E1C9-4779-B3D8-BF2D159B728E}"/>
              </a:ext>
            </a:extLst>
          </p:cNvPr>
          <p:cNvSpPr/>
          <p:nvPr/>
        </p:nvSpPr>
        <p:spPr>
          <a:xfrm>
            <a:off x="5785264" y="547133"/>
            <a:ext cx="6087288" cy="437606"/>
          </a:xfrm>
          <a:prstGeom prst="rect">
            <a:avLst/>
          </a:prstGeom>
          <a:solidFill>
            <a:srgbClr val="0070C0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内定率は低迷するも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卒と同程度の水準を維持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D3C4FAA-C63E-4E84-9DC0-F858B3C0CE96}"/>
              </a:ext>
            </a:extLst>
          </p:cNvPr>
          <p:cNvSpPr/>
          <p:nvPr/>
        </p:nvSpPr>
        <p:spPr>
          <a:xfrm>
            <a:off x="5785264" y="1137407"/>
            <a:ext cx="6317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卒予定の大学生の就職内定率は、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月の時点で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69.8%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となった。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新型コロナウイルスの影響で去年の同じ時期より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ポイント下がった。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月時点の内定率が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70%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を下回るのは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年以来で、厚生労働省などは就職活動を続ける学生の支援を強化している。</a:t>
            </a: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内定率を男女別でみると、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▽男子大学生は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68.8%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と去年より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7.3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▽女子大学生は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70.9%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と去年より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6.7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地域別でみると、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▽「関東」が最も高く</a:t>
            </a:r>
            <a:r>
              <a:rPr lang="en-US" altLang="ja-JP" sz="14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74.4%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「近畿」が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71.5%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「中部」が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67.9%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「九州」が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64.4%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「北海道・東北」が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64.2%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「中国・四国」が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59.7%</a:t>
            </a:r>
          </a:p>
          <a:p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また、短大生の内定率は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27.1%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と去年の同じ時期より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ポイント低下している。</a:t>
            </a: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コロナ禍の中で内定率が低迷する中でも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卒と同程度の内定率であり、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リーマンショック受けた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卒程の影響はなかった。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一方で、国公立を中心に偏差値の上位大学を中心とした内定率が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70%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切っている事から、中位以下の大学では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以下の内定率といった事も想定される。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FADF62B1-16C2-485B-8500-1D374068947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90534" y="4088688"/>
          <a:ext cx="4474033" cy="214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51ED04BF-7A81-4C71-9C9A-A330EEBF2D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161538"/>
              </p:ext>
            </p:extLst>
          </p:nvPr>
        </p:nvGraphicFramePr>
        <p:xfrm>
          <a:off x="-97655" y="984739"/>
          <a:ext cx="5784504" cy="310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549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290</Words>
  <Application>Microsoft Office PowerPoint</Application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鈴ヶ嶺 友浩</dc:creator>
  <cp:lastModifiedBy>鈴ヶ嶺 友浩</cp:lastModifiedBy>
  <cp:revision>31</cp:revision>
  <dcterms:created xsi:type="dcterms:W3CDTF">2020-11-16T14:40:22Z</dcterms:created>
  <dcterms:modified xsi:type="dcterms:W3CDTF">2020-11-18T00:05:48Z</dcterms:modified>
</cp:coreProperties>
</file>